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57" r:id="rId5"/>
    <p:sldId id="266" r:id="rId6"/>
    <p:sldId id="258" r:id="rId7"/>
    <p:sldId id="267" r:id="rId8"/>
    <p:sldId id="260" r:id="rId9"/>
    <p:sldId id="264" r:id="rId10"/>
    <p:sldId id="261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8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F8F0-E374-4CBF-B98A-8D8CB6065CA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393E-2DAC-4391-AAC8-597A7354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anxi%20oxit%20t&#225;c%20d&#7909;ng%20v&#7899;i%20n&#432;&#7899;c%20CaO%20+%20H2O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085545" cy="5791199"/>
          </a:xfrm>
        </p:spPr>
      </p:pic>
    </p:spTree>
    <p:extLst>
      <p:ext uri="{BB962C8B-B14F-4D97-AF65-F5344CB8AC3E}">
        <p14:creationId xmlns:p14="http://schemas.microsoft.com/office/powerpoint/2010/main" val="41787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</a:rPr>
              <a:t>II- </a:t>
            </a:r>
            <a:r>
              <a:rPr lang="en-US" sz="2400" b="1" dirty="0" err="1" smtClean="0">
                <a:latin typeface="Times New Roman" pitchFamily="18" charset="0"/>
              </a:rPr>
              <a:t>Khái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quát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</a:rPr>
              <a:t> oxide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Oxide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oxit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axit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</a:rPr>
              <a:t>ư</a:t>
            </a:r>
            <a:r>
              <a:rPr lang="en-US" sz="2400" dirty="0" err="1" smtClean="0">
                <a:latin typeface="Times New Roman" pitchFamily="18" charset="0"/>
              </a:rPr>
              <a:t>ớc</a:t>
            </a: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b="1" dirty="0"/>
              <a:t>Acidic oxide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oxit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baz</a:t>
            </a:r>
            <a:r>
              <a:rPr lang="vi-VN" sz="2400" dirty="0" smtClean="0">
                <a:latin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</a:rPr>
              <a:t>ư</a:t>
            </a:r>
            <a:r>
              <a:rPr lang="en-US" sz="2400" dirty="0" err="1" smtClean="0">
                <a:latin typeface="Times New Roman" pitchFamily="18" charset="0"/>
              </a:rPr>
              <a:t>ớc</a:t>
            </a: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Oxide l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oxit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</a:rPr>
              <a:t> base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</a:rPr>
              <a:t> acid </a:t>
            </a:r>
            <a:r>
              <a:rPr lang="en-US" sz="2400" dirty="0" err="1" smtClean="0">
                <a:latin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</a:rPr>
              <a:t>ư</a:t>
            </a:r>
            <a:r>
              <a:rPr lang="en-US" sz="2400" dirty="0" err="1" smtClean="0">
                <a:latin typeface="Times New Roman" pitchFamily="18" charset="0"/>
              </a:rPr>
              <a:t>ớc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</a:rPr>
              <a:t> : Al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ZnO</a:t>
            </a:r>
            <a:r>
              <a:rPr lang="en-US" sz="2400" dirty="0" smtClean="0">
                <a:latin typeface="Times New Roman" pitchFamily="18" charset="0"/>
              </a:rPr>
              <a:t>...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Oxide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</a:rPr>
              <a:t> (oxide </a:t>
            </a:r>
            <a:r>
              <a:rPr lang="en-US" sz="2400" dirty="0" err="1" smtClean="0">
                <a:latin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</a:rPr>
              <a:t> )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</a:rPr>
              <a:t> oxide </a:t>
            </a:r>
            <a:r>
              <a:rPr lang="en-US" sz="2400" dirty="0" err="1" smtClean="0">
                <a:latin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acid, base , n</a:t>
            </a:r>
            <a:r>
              <a:rPr lang="vi-VN" sz="2400" dirty="0" smtClean="0">
                <a:latin typeface="Times New Roman" pitchFamily="18" charset="0"/>
              </a:rPr>
              <a:t>ư</a:t>
            </a:r>
            <a:r>
              <a:rPr lang="en-US" sz="2400" dirty="0" err="1" smtClean="0">
                <a:latin typeface="Times New Roman" pitchFamily="18" charset="0"/>
              </a:rPr>
              <a:t>ớc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</a:rPr>
              <a:t> CO, NO...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7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BA77160-300C-4943-9E25-7824574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72F6E6-A7CB-4C41-88DE-81CC77AAE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6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711932D-C3F7-4D7B-BB2C-F3B11EB2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98BD9F-FBB9-42AB-B42C-C6C03B061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14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17529B6-72D5-492C-BE63-489A8E8A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97EDEC-81A6-4603-A017-152E87CFA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E6AC264-67EE-4D95-BDA3-DAF98179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EC042C-C52E-401E-A39E-7D647D79D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92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80FE257-D9F3-4900-BB07-38E8BB3F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02908F-BCF2-402B-9A71-C3D65F39C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17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FDD5C63-5520-420B-817D-79C5C3B5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A4661-5940-4045-95EE-91F3C84923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4B958BA-94C9-4DD1-9AD8-91BB73A2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3B750C-BD81-4D8C-9CEC-A1C13B7A0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37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E7E8F80-02CB-4655-ADEE-705835F1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4E2FE6-A1E2-409C-957A-6CA963585F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2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3099DDE-5EC4-4A87-ABBE-D45EBD5C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208333-9DC0-4B3E-84CB-9A0CCF272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5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181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Khương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4645" y="3434477"/>
            <a:ext cx="64060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6035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54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CHƯƠNG i: </a:t>
            </a:r>
          </a:p>
          <a:p>
            <a:pPr marL="0" indent="0" algn="ctr">
              <a:buNone/>
            </a:pPr>
            <a:r>
              <a:rPr lang="en-US" sz="5400" b="1" i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 LOẠI HỢP CHẤT VÔ CƠ.</a:t>
            </a:r>
          </a:p>
          <a:p>
            <a:pPr marL="0" indent="0" algn="ctr">
              <a:buNone/>
            </a:pPr>
            <a:r>
              <a:rPr lang="en-US" sz="5400" b="1" i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 HÓA HỌC CỦA 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OXIDE 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– KHÁI QUÁT VỀ SỰ PHÂN LOẠI 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OXIDE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2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CDB5891-9488-4E3F-AED9-D0AB1009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37F528-22D4-4C83-97FA-7AB90B7BE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5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8320769-05D4-42AC-AC3F-029F4AF4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7A1134-2FC5-4433-99DD-22869259B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2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ED0454A-12C0-464E-A10F-83E3F16D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13CBF9-6EC9-4EF7-BA19-0CAB4E032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4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CD6BD24-59A7-4AE6-8BFB-20ED6D32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4C69D4-3835-4CF0-92B2-3D0D4039A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62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4FF22BA-0289-45B4-9BDB-C65DDBAA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D44874-8C43-458B-A825-565DCBD86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0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D6A63E1-2071-4ABA-9471-AAB63E07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324F9C-A474-45B3-9CF4-9E5B932BC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8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C5F889E-4A91-4163-B567-B65FC56D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2C7166-CA0F-4968-A561-86B31C3E8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0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B220A20-6C3D-42B7-8CE7-728F7A92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681BF5-7B16-430F-A43B-BF2C79E20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8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D2E5607-4397-4267-BC77-6DF438BC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FC9E79-8963-48F4-8E09-5A457FD9D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3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BFBDABB-442A-4A45-A89C-60FF8C58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948C2E-455C-43A7-B94E-2E005A504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4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782"/>
            <a:ext cx="8229600" cy="6477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3700" b="1" u="sng" dirty="0" smtClean="0">
                <a:latin typeface="Times New Roman" pitchFamily="18" charset="0"/>
              </a:rPr>
              <a:t>I- </a:t>
            </a:r>
            <a:r>
              <a:rPr lang="en-US" sz="3700" b="1" u="sng" dirty="0" err="1" smtClean="0">
                <a:latin typeface="Times New Roman" pitchFamily="18" charset="0"/>
              </a:rPr>
              <a:t>Tính</a:t>
            </a:r>
            <a:r>
              <a:rPr lang="en-US" sz="3700" b="1" u="sng" dirty="0" smtClean="0">
                <a:latin typeface="Times New Roman" pitchFamily="18" charset="0"/>
              </a:rPr>
              <a:t> </a:t>
            </a:r>
            <a:r>
              <a:rPr lang="en-US" sz="3700" b="1" u="sng" dirty="0" err="1" smtClean="0">
                <a:latin typeface="Times New Roman" pitchFamily="18" charset="0"/>
              </a:rPr>
              <a:t>chất</a:t>
            </a:r>
            <a:r>
              <a:rPr lang="en-US" sz="3700" b="1" u="sng" dirty="0" smtClean="0">
                <a:latin typeface="Times New Roman" pitchFamily="18" charset="0"/>
              </a:rPr>
              <a:t> </a:t>
            </a:r>
            <a:r>
              <a:rPr lang="en-US" sz="3700" b="1" u="sng" dirty="0" err="1" smtClean="0">
                <a:latin typeface="Times New Roman" pitchFamily="18" charset="0"/>
              </a:rPr>
              <a:t>hoá</a:t>
            </a:r>
            <a:r>
              <a:rPr lang="en-US" sz="3700" b="1" u="sng" dirty="0" smtClean="0">
                <a:latin typeface="Times New Roman" pitchFamily="18" charset="0"/>
              </a:rPr>
              <a:t> </a:t>
            </a:r>
            <a:r>
              <a:rPr lang="en-US" sz="3700" b="1" u="sng" dirty="0" err="1" smtClean="0">
                <a:latin typeface="Times New Roman" pitchFamily="18" charset="0"/>
              </a:rPr>
              <a:t>học</a:t>
            </a:r>
            <a:r>
              <a:rPr lang="en-US" sz="3700" b="1" u="sng" dirty="0" smtClean="0">
                <a:latin typeface="Times New Roman" pitchFamily="18" charset="0"/>
              </a:rPr>
              <a:t> </a:t>
            </a:r>
            <a:r>
              <a:rPr lang="en-US" sz="3700" b="1" u="sng" dirty="0" err="1" smtClean="0">
                <a:latin typeface="Times New Roman" pitchFamily="18" charset="0"/>
              </a:rPr>
              <a:t>của</a:t>
            </a:r>
            <a:r>
              <a:rPr lang="en-US" sz="3700" b="1" u="sng" dirty="0" smtClean="0">
                <a:latin typeface="Times New Roman" pitchFamily="18" charset="0"/>
              </a:rPr>
              <a:t> oxide:</a:t>
            </a:r>
          </a:p>
          <a:p>
            <a:pPr lvl="0"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1.Oxit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baz</a:t>
            </a:r>
            <a:r>
              <a:rPr lang="vi-VN" sz="3700" b="1" dirty="0" smtClean="0">
                <a:solidFill>
                  <a:srgbClr val="7030A0"/>
                </a:solidFill>
                <a:latin typeface="Times New Roman" pitchFamily="18" charset="0"/>
              </a:rPr>
              <a:t>ơ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(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Oxide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en-US" sz="4000" dirty="0"/>
          </a:p>
          <a:p>
            <a:pPr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        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những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tính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chất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hoá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học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latin typeface="Times New Roman" pitchFamily="18" charset="0"/>
              </a:rPr>
              <a:t>nào</a:t>
            </a:r>
            <a:r>
              <a:rPr lang="en-US" sz="3700" b="1" dirty="0" smtClean="0">
                <a:solidFill>
                  <a:srgbClr val="7030A0"/>
                </a:solidFill>
                <a:latin typeface="Times New Roman" pitchFamily="18" charset="0"/>
              </a:rPr>
              <a:t>? </a:t>
            </a:r>
          </a:p>
          <a:p>
            <a:pPr algn="ctr"/>
            <a:r>
              <a:rPr lang="en-US" sz="3700" b="1" dirty="0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a, </a:t>
            </a:r>
            <a:r>
              <a:rPr lang="en-US" sz="3700" b="1" dirty="0" err="1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Tác</a:t>
            </a:r>
            <a:r>
              <a:rPr lang="en-US" sz="3700" b="1" dirty="0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 </a:t>
            </a:r>
            <a:r>
              <a:rPr lang="en-US" sz="3700" b="1" dirty="0" err="1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dụng</a:t>
            </a:r>
            <a:r>
              <a:rPr lang="en-US" sz="3700" b="1" dirty="0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 </a:t>
            </a:r>
            <a:r>
              <a:rPr lang="en-US" sz="3700" b="1" dirty="0" err="1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với</a:t>
            </a:r>
            <a:r>
              <a:rPr lang="en-US" sz="3700" b="1" dirty="0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 n</a:t>
            </a:r>
            <a:r>
              <a:rPr lang="vi-VN" sz="3700" b="1" dirty="0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ư</a:t>
            </a:r>
            <a:r>
              <a:rPr lang="en-US" sz="3700" b="1" dirty="0" err="1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ớc</a:t>
            </a:r>
            <a:r>
              <a:rPr lang="en-US" sz="3700" b="1" dirty="0" smtClean="0">
                <a:solidFill>
                  <a:schemeClr val="tx2"/>
                </a:solidFill>
                <a:latin typeface="Times New Roman" pitchFamily="18" charset="0"/>
                <a:hlinkClick r:id="rId2" action="ppaction://hlinkfile"/>
              </a:rPr>
              <a:t>:  </a:t>
            </a:r>
            <a:r>
              <a:rPr lang="en-US" sz="4600" b="1" dirty="0" err="1"/>
              <a:t>OBtan</a:t>
            </a:r>
            <a:r>
              <a:rPr lang="en-US" sz="4600" b="1" dirty="0"/>
              <a:t> + H</a:t>
            </a:r>
            <a:r>
              <a:rPr lang="en-US" sz="4600" b="1" baseline="-25000" dirty="0"/>
              <a:t>2</a:t>
            </a:r>
            <a:r>
              <a:rPr lang="en-US" sz="4600" b="1" dirty="0"/>
              <a:t>O </a:t>
            </a:r>
            <a:r>
              <a:rPr lang="en-US" sz="4600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4600" b="1" dirty="0"/>
              <a:t>  </a:t>
            </a:r>
            <a:r>
              <a:rPr lang="en-US" sz="4600" b="1" dirty="0" err="1" smtClean="0"/>
              <a:t>dd</a:t>
            </a:r>
            <a:r>
              <a:rPr lang="en-US" sz="4600" b="1" dirty="0" smtClean="0"/>
              <a:t> </a:t>
            </a:r>
            <a:r>
              <a:rPr lang="en-US" sz="4600" b="1" dirty="0"/>
              <a:t>B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      ( </a:t>
            </a:r>
            <a:r>
              <a:rPr lang="en-US" sz="4000" b="1" dirty="0"/>
              <a:t>K</a:t>
            </a:r>
            <a:r>
              <a:rPr lang="en-US" sz="4000" b="1" baseline="-25000" dirty="0"/>
              <a:t>2</a:t>
            </a:r>
            <a:r>
              <a:rPr lang="en-US" sz="4000" b="1" dirty="0"/>
              <a:t>O,Na</a:t>
            </a:r>
            <a:r>
              <a:rPr lang="en-US" sz="4000" b="1" baseline="-25000" dirty="0"/>
              <a:t>2</a:t>
            </a:r>
            <a:r>
              <a:rPr lang="en-US" sz="4000" b="1" dirty="0"/>
              <a:t>O,CaO,BaO,Li</a:t>
            </a:r>
            <a:r>
              <a:rPr lang="en-US" sz="4000" b="1" baseline="-25000" dirty="0"/>
              <a:t>2</a:t>
            </a:r>
            <a:r>
              <a:rPr lang="en-US" sz="4000" b="1" dirty="0"/>
              <a:t>O)</a:t>
            </a:r>
          </a:p>
          <a:p>
            <a:pPr marL="0" indent="0"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3700" b="1" dirty="0" smtClean="0">
                <a:solidFill>
                  <a:schemeClr val="tx2"/>
                </a:solidFill>
                <a:latin typeface="Times New Roman" pitchFamily="18" charset="0"/>
              </a:rPr>
              <a:t>VD: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Calcium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/>
              <a:t>hydroxide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base: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4000" dirty="0" err="1" smtClean="0">
                <a:latin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baseline="-25000" dirty="0" smtClean="0">
                <a:latin typeface="Times New Roman" pitchFamily="18" charset="0"/>
              </a:rPr>
              <a:t>(r) </a:t>
            </a:r>
            <a:r>
              <a:rPr lang="en-US" sz="4000" dirty="0" smtClean="0">
                <a:latin typeface="Times New Roman" pitchFamily="18" charset="0"/>
              </a:rPr>
              <a:t>+ H</a:t>
            </a:r>
            <a:r>
              <a:rPr lang="en-US" sz="4000" baseline="-25000" dirty="0" smtClean="0">
                <a:latin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</a:rPr>
              <a:t>O </a:t>
            </a:r>
            <a:r>
              <a:rPr lang="en-US" sz="4000" baseline="-25000" dirty="0" smtClean="0">
                <a:latin typeface="Times New Roman" pitchFamily="18" charset="0"/>
              </a:rPr>
              <a:t>(l)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Ca</a:t>
            </a:r>
            <a:r>
              <a:rPr lang="en-US" sz="4000" dirty="0" smtClean="0">
                <a:latin typeface="Times New Roman" pitchFamily="18" charset="0"/>
              </a:rPr>
              <a:t>(OH)</a:t>
            </a:r>
            <a:r>
              <a:rPr lang="en-US" sz="4000" baseline="-25000" dirty="0" smtClean="0">
                <a:latin typeface="Times New Roman" pitchFamily="18" charset="0"/>
              </a:rPr>
              <a:t>2(</a:t>
            </a:r>
            <a:r>
              <a:rPr lang="en-US" sz="4000" baseline="-25000" dirty="0" err="1" smtClean="0">
                <a:latin typeface="Times New Roman" pitchFamily="18" charset="0"/>
              </a:rPr>
              <a:t>dd</a:t>
            </a:r>
            <a:r>
              <a:rPr lang="en-US" sz="4000" baseline="-25000" dirty="0" smtClean="0">
                <a:latin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4000" b="1" baseline="-25000" dirty="0" smtClean="0">
                <a:latin typeface="Times New Roman" pitchFamily="18" charset="0"/>
                <a:sym typeface="Wingdings"/>
              </a:rPr>
              <a:t>  </a:t>
            </a:r>
            <a:r>
              <a:rPr lang="en-US" sz="3400" b="1" dirty="0" err="1" smtClean="0">
                <a:latin typeface="Times New Roman" pitchFamily="18" charset="0"/>
              </a:rPr>
              <a:t>Một</a:t>
            </a:r>
            <a:r>
              <a:rPr lang="en-US" sz="3400" b="1" dirty="0" smtClean="0">
                <a:latin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</a:rPr>
              <a:t>số</a:t>
            </a:r>
            <a:r>
              <a:rPr lang="en-US" sz="3400" b="1" dirty="0" smtClean="0">
                <a:latin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</a:rPr>
              <a:t>oxit</a:t>
            </a:r>
            <a:r>
              <a:rPr lang="en-US" sz="3400" b="1" dirty="0" smtClean="0">
                <a:latin typeface="Times New Roman" pitchFamily="18" charset="0"/>
              </a:rPr>
              <a:t> base </a:t>
            </a:r>
            <a:r>
              <a:rPr lang="en-US" sz="3400" b="1" dirty="0" err="1" smtClean="0">
                <a:latin typeface="Times New Roman" pitchFamily="18" charset="0"/>
              </a:rPr>
              <a:t>tác</a:t>
            </a:r>
            <a:r>
              <a:rPr lang="en-US" sz="3400" b="1" dirty="0" smtClean="0">
                <a:latin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</a:rPr>
              <a:t>dụng</a:t>
            </a:r>
            <a:r>
              <a:rPr lang="en-US" sz="3400" b="1" dirty="0" smtClean="0">
                <a:latin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</a:rPr>
              <a:t>với</a:t>
            </a:r>
            <a:r>
              <a:rPr lang="en-US" sz="3400" b="1" dirty="0" smtClean="0">
                <a:latin typeface="Times New Roman" pitchFamily="18" charset="0"/>
              </a:rPr>
              <a:t> n</a:t>
            </a:r>
            <a:r>
              <a:rPr lang="vi-VN" sz="3400" b="1" dirty="0" smtClean="0">
                <a:latin typeface="Times New Roman" pitchFamily="18" charset="0"/>
              </a:rPr>
              <a:t>ư</a:t>
            </a:r>
            <a:r>
              <a:rPr lang="en-US" sz="3400" b="1" dirty="0" err="1" smtClean="0">
                <a:latin typeface="Times New Roman" pitchFamily="18" charset="0"/>
              </a:rPr>
              <a:t>ớc</a:t>
            </a:r>
            <a:r>
              <a:rPr lang="en-US" sz="3400" b="1" dirty="0" smtClean="0">
                <a:latin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</a:rPr>
              <a:t>tạo</a:t>
            </a:r>
            <a:r>
              <a:rPr lang="en-US" sz="3400" b="1" dirty="0" smtClean="0">
                <a:latin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</a:rPr>
              <a:t>thành</a:t>
            </a:r>
            <a:r>
              <a:rPr lang="en-US" sz="3400" b="1" dirty="0" smtClean="0">
                <a:latin typeface="Times New Roman" pitchFamily="18" charset="0"/>
              </a:rPr>
              <a:t> dung </a:t>
            </a:r>
            <a:r>
              <a:rPr lang="en-US" sz="3400" b="1" dirty="0" err="1" smtClean="0">
                <a:latin typeface="Times New Roman" pitchFamily="18" charset="0"/>
              </a:rPr>
              <a:t>dịch</a:t>
            </a:r>
            <a:r>
              <a:rPr lang="en-US" sz="3400" b="1" dirty="0" smtClean="0">
                <a:latin typeface="Times New Roman" pitchFamily="18" charset="0"/>
              </a:rPr>
              <a:t> base (</a:t>
            </a:r>
            <a:r>
              <a:rPr lang="en-US" sz="3400" b="1" dirty="0" err="1" smtClean="0">
                <a:latin typeface="Times New Roman" pitchFamily="18" charset="0"/>
              </a:rPr>
              <a:t>kiềm</a:t>
            </a:r>
            <a:r>
              <a:rPr lang="en-US" sz="3400" b="1" dirty="0" smtClean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64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E1C6CB6-AEF2-43F2-934D-6DB38AC6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6CEF03-8F70-4F51-B1CC-9443ACE13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4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E20F3BC-1B28-4625-B9E7-5F98BC7A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634B75-A241-4EAC-978E-DCB3F3064B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1A433CB-76AE-48B2-8B1F-57DAE7B0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1C4245-65B7-4408-A4EE-593A36B1C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06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001292">
            <a:off x="1064687" y="1896522"/>
            <a:ext cx="5771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ristote" pitchFamily="34" charset="0"/>
              </a:rPr>
              <a:t>Thank you!</a:t>
            </a:r>
            <a:endParaRPr lang="en-US" sz="96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acid: </a:t>
            </a:r>
          </a:p>
          <a:p>
            <a:pPr marL="381000" indent="-381000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tan,ktan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ddAxit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copper(II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chloride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lam </a:t>
            </a:r>
          </a:p>
          <a:p>
            <a:pPr marL="381000" indent="-381000" algn="ctr">
              <a:lnSpc>
                <a:spcPct val="15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+ 2HCl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CuCl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2(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pPr marL="381000" indent="-381000">
              <a:lnSpc>
                <a:spcPct val="15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Basic Oxide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219200" y="838200"/>
            <a:ext cx="78486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VD1: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ồ P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a,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+  2HCl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….   + H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b,     …  +  6HCl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2FeCl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 …</a:t>
            </a:r>
            <a:endParaRPr lang="en-US" sz="2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c,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+   …   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MgSO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 …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d,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+  …    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ZnCl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+  …</a:t>
            </a:r>
            <a:endParaRPr lang="en-US" sz="2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Oxide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8393" y="1747168"/>
            <a:ext cx="1170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CaCl</a:t>
            </a:r>
            <a:r>
              <a:rPr lang="en-US" sz="2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986" y="2250757"/>
            <a:ext cx="1170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291454"/>
            <a:ext cx="1170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3H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26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667000"/>
            <a:ext cx="1170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6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743200"/>
            <a:ext cx="932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200400"/>
            <a:ext cx="932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3165157"/>
            <a:ext cx="932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31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80060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150000"/>
              </a:lnSpc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Acidic oxide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lnSpc>
                <a:spcPct val="150000"/>
              </a:lnSpc>
              <a:buNone/>
              <a:defRPr/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OBtan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+  OA 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15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cacbonat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lnSpc>
                <a:spcPct val="150000"/>
              </a:lnSpc>
              <a:buNone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+CO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k)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3(r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algn="ctr">
              <a:lnSpc>
                <a:spcPct val="150000"/>
              </a:lnSpc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Basic Oxide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/>
              <a:t>Acidic oxide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24000" y="1219200"/>
            <a:ext cx="7086600" cy="4800600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CaCO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B. 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 +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NaCO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+SO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BaSO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MgO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MgSO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E.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úng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G.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úng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038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58674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2. </a:t>
            </a:r>
            <a:r>
              <a:rPr lang="en-US" sz="2800" dirty="0">
                <a:solidFill>
                  <a:srgbClr val="7030A0"/>
                </a:solidFill>
              </a:rPr>
              <a:t>Acidic oxide </a:t>
            </a:r>
            <a:r>
              <a:rPr lang="en-US" sz="2800" dirty="0" err="1" smtClean="0">
                <a:solidFill>
                  <a:srgbClr val="9900CC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</a:rPr>
              <a:t>hóa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9900CC"/>
                </a:solidFill>
                <a:latin typeface="Times New Roman" pitchFamily="18" charset="0"/>
              </a:rPr>
              <a:t>?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a,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n</a:t>
            </a:r>
            <a:r>
              <a:rPr lang="vi-VN" b="1" dirty="0">
                <a:solidFill>
                  <a:schemeClr val="tx2"/>
                </a:solidFill>
                <a:latin typeface="Times New Roman" pitchFamily="18" charset="0"/>
              </a:rPr>
              <a:t>ư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</a:rPr>
              <a:t>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:  OA + H</a:t>
            </a:r>
            <a:r>
              <a:rPr lang="en-US" b="1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O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</a:rPr>
              <a:t>ddA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dirty="0" err="1" smtClean="0">
                <a:latin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/>
              <a:t>Acidic </a:t>
            </a:r>
            <a:r>
              <a:rPr lang="en-US" dirty="0" smtClean="0"/>
              <a:t>oxide( CO</a:t>
            </a:r>
            <a:r>
              <a:rPr lang="en-US" baseline="-25000" dirty="0" smtClean="0"/>
              <a:t>2</a:t>
            </a:r>
            <a:r>
              <a:rPr lang="en-US" dirty="0" smtClean="0"/>
              <a:t>,SO</a:t>
            </a:r>
            <a:r>
              <a:rPr lang="en-US" baseline="-25000" dirty="0" smtClean="0"/>
              <a:t>2</a:t>
            </a:r>
            <a:r>
              <a:rPr lang="en-US" dirty="0" smtClean="0"/>
              <a:t>,SO</a:t>
            </a:r>
            <a:r>
              <a:rPr lang="en-US" baseline="-25000" dirty="0" smtClean="0"/>
              <a:t>3</a:t>
            </a:r>
            <a:r>
              <a:rPr lang="en-US" dirty="0" smtClean="0"/>
              <a:t>,P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,N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) </a:t>
            </a:r>
            <a:r>
              <a:rPr lang="en-US" dirty="0" smtClean="0">
                <a:latin typeface="Times New Roman" pitchFamily="18" charset="0"/>
              </a:rPr>
              <a:t>td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acid</a:t>
            </a:r>
            <a:endParaRPr lang="en-US" dirty="0"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base:    OA  + 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</a:rPr>
              <a:t>ddB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    M 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+ H</a:t>
            </a:r>
            <a:r>
              <a:rPr lang="en-US" b="1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/>
              <a:t>Acidic </a:t>
            </a:r>
            <a:r>
              <a:rPr lang="en-US" dirty="0"/>
              <a:t>oxide </a:t>
            </a:r>
            <a:r>
              <a:rPr lang="en-US" dirty="0" smtClean="0">
                <a:latin typeface="Times New Roman" pitchFamily="18" charset="0"/>
              </a:rPr>
              <a:t>td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dd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base </a:t>
            </a:r>
            <a:r>
              <a:rPr lang="en-US" dirty="0" err="1">
                <a:latin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muối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nước</a:t>
            </a:r>
            <a:endParaRPr lang="en-US" dirty="0" smtClean="0"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</a:rPr>
              <a:t>c,Tác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basic oxide: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</a:rPr>
              <a:t>OBtan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+  OA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 M</a:t>
            </a: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/>
              <a:t>Acidic </a:t>
            </a:r>
            <a:r>
              <a:rPr lang="en-US" dirty="0"/>
              <a:t>oxide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Oxide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muối</a:t>
            </a:r>
            <a:r>
              <a:rPr lang="en-US" dirty="0" smtClean="0">
                <a:latin typeface="Times New Roman" pitchFamily="18" charset="0"/>
              </a:rPr>
              <a:t>:                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       </a:t>
            </a:r>
            <a:r>
              <a:rPr lang="en-US" sz="3800" dirty="0" smtClean="0">
                <a:latin typeface="Times New Roman" pitchFamily="18" charset="0"/>
              </a:rPr>
              <a:t>CO</a:t>
            </a:r>
            <a:r>
              <a:rPr lang="en-US" sz="3800" baseline="-25000" dirty="0" smtClean="0">
                <a:latin typeface="Times New Roman" pitchFamily="18" charset="0"/>
              </a:rPr>
              <a:t>2 </a:t>
            </a:r>
            <a:r>
              <a:rPr lang="en-US" sz="3800" dirty="0" smtClean="0">
                <a:latin typeface="Times New Roman" pitchFamily="18" charset="0"/>
              </a:rPr>
              <a:t> +   </a:t>
            </a:r>
            <a:r>
              <a:rPr lang="en-US" sz="3800" dirty="0" err="1" smtClean="0">
                <a:latin typeface="Times New Roman" pitchFamily="18" charset="0"/>
              </a:rPr>
              <a:t>CaO</a:t>
            </a:r>
            <a:r>
              <a:rPr lang="en-US" sz="3800" dirty="0" smtClean="0">
                <a:latin typeface="Times New Roman" pitchFamily="18" charset="0"/>
              </a:rPr>
              <a:t>  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800" dirty="0" smtClean="0">
                <a:latin typeface="Times New Roman" pitchFamily="18" charset="0"/>
              </a:rPr>
              <a:t>      CaCO</a:t>
            </a:r>
            <a:r>
              <a:rPr lang="en-US" sz="3800" baseline="-25000" dirty="0" smtClean="0">
                <a:latin typeface="Times New Roman" pitchFamily="18" charset="0"/>
              </a:rPr>
              <a:t>3</a:t>
            </a:r>
            <a:endParaRPr lang="en-US" sz="3800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260762" y="3497230"/>
            <a:ext cx="64700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....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  <a:p>
            <a:pPr marL="0" inden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+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BaSO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+ H</a:t>
            </a:r>
            <a:r>
              <a:rPr lang="en-US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O</a:t>
            </a:r>
            <a:endParaRPr lang="en-US" sz="24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495799" y="1407416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288470" y="1869081"/>
            <a:ext cx="1359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924299" y="350724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24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400299" y="401192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Ba(OH)</a:t>
            </a:r>
            <a:r>
              <a:rPr lang="en-US" sz="24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9635" y="1368109"/>
            <a:ext cx="511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   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.....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....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5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acidic oxide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 oxide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700126" cy="4800600"/>
          </a:xfrm>
        </p:spPr>
      </p:pic>
    </p:spTree>
    <p:extLst>
      <p:ext uri="{BB962C8B-B14F-4D97-AF65-F5344CB8AC3E}">
        <p14:creationId xmlns:p14="http://schemas.microsoft.com/office/powerpoint/2010/main" val="23318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579</Words>
  <Application>Microsoft Office PowerPoint</Application>
  <PresentationFormat>On-screen Show (4:3)</PresentationFormat>
  <Paragraphs>76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.VnAristote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Mối quan hệ giữa acidic oxide và base oxide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TÍNH CHẤT HÓA HỌC CỦA OXIT  – KHÁI QUÁT VỀ SỰ PHÂN LOẠI OXIT</dc:title>
  <dc:creator>sic.computer</dc:creator>
  <cp:lastModifiedBy>ASUS</cp:lastModifiedBy>
  <cp:revision>35</cp:revision>
  <dcterms:created xsi:type="dcterms:W3CDTF">2018-08-07T08:12:13Z</dcterms:created>
  <dcterms:modified xsi:type="dcterms:W3CDTF">2021-09-22T10:06:25Z</dcterms:modified>
</cp:coreProperties>
</file>